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59" r:id="rId6"/>
    <p:sldId id="258" r:id="rId7"/>
    <p:sldId id="264" r:id="rId8"/>
    <p:sldId id="260" r:id="rId9"/>
    <p:sldId id="261" r:id="rId10"/>
  </p:sldIdLst>
  <p:sldSz cx="9906000" cy="6858000" type="A4"/>
  <p:notesSz cx="6858000" cy="9144000"/>
  <p:defaultTextStyle>
    <a:defPPr>
      <a:defRPr lang="ru-RU"/>
    </a:defPPr>
    <a:lvl1pPr marL="0" algn="l" defTabSz="9142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8" algn="l" defTabSz="9142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6" algn="l" defTabSz="9142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5" algn="l" defTabSz="9142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4" algn="l" defTabSz="9142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93" algn="l" defTabSz="9142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41" algn="l" defTabSz="9142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91" algn="l" defTabSz="9142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252" y="5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6EBC-6CB9-4FB0-8F09-84BC8C2121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BEBA-BFD2-4EBF-86AE-AD7F0A269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159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6EBC-6CB9-4FB0-8F09-84BC8C2121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BEBA-BFD2-4EBF-86AE-AD7F0A269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340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1" y="274640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6EBC-6CB9-4FB0-8F09-84BC8C2121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BEBA-BFD2-4EBF-86AE-AD7F0A269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692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6EBC-6CB9-4FB0-8F09-84BC8C2121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BEBA-BFD2-4EBF-86AE-AD7F0A269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878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6EBC-6CB9-4FB0-8F09-84BC8C2121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BEBA-BFD2-4EBF-86AE-AD7F0A269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796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1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6EBC-6CB9-4FB0-8F09-84BC8C2121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BEBA-BFD2-4EBF-86AE-AD7F0A269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744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3" indent="0">
              <a:buNone/>
              <a:defRPr sz="1600" b="1"/>
            </a:lvl7pPr>
            <a:lvl8pPr marL="3200041" indent="0">
              <a:buNone/>
              <a:defRPr sz="1600" b="1"/>
            </a:lvl8pPr>
            <a:lvl9pPr marL="365719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6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3" indent="0">
              <a:buNone/>
              <a:defRPr sz="1600" b="1"/>
            </a:lvl7pPr>
            <a:lvl8pPr marL="3200041" indent="0">
              <a:buNone/>
              <a:defRPr sz="1600" b="1"/>
            </a:lvl8pPr>
            <a:lvl9pPr marL="365719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6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6EBC-6CB9-4FB0-8F09-84BC8C2121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BEBA-BFD2-4EBF-86AE-AD7F0A269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67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6EBC-6CB9-4FB0-8F09-84BC8C2121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BEBA-BFD2-4EBF-86AE-AD7F0A269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11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6EBC-6CB9-4FB0-8F09-84BC8C2121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BEBA-BFD2-4EBF-86AE-AD7F0A269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61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8" indent="0">
              <a:buNone/>
              <a:defRPr sz="1000"/>
            </a:lvl3pPr>
            <a:lvl4pPr marL="1371446" indent="0">
              <a:buNone/>
              <a:defRPr sz="900"/>
            </a:lvl4pPr>
            <a:lvl5pPr marL="1828595" indent="0">
              <a:buNone/>
              <a:defRPr sz="900"/>
            </a:lvl5pPr>
            <a:lvl6pPr marL="2285744" indent="0">
              <a:buNone/>
              <a:defRPr sz="900"/>
            </a:lvl6pPr>
            <a:lvl7pPr marL="2742893" indent="0">
              <a:buNone/>
              <a:defRPr sz="900"/>
            </a:lvl7pPr>
            <a:lvl8pPr marL="3200041" indent="0">
              <a:buNone/>
              <a:defRPr sz="900"/>
            </a:lvl8pPr>
            <a:lvl9pPr marL="365719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6EBC-6CB9-4FB0-8F09-84BC8C2121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BEBA-BFD2-4EBF-86AE-AD7F0A269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29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8" indent="0">
              <a:buNone/>
              <a:defRPr sz="2400"/>
            </a:lvl3pPr>
            <a:lvl4pPr marL="1371446" indent="0">
              <a:buNone/>
              <a:defRPr sz="2000"/>
            </a:lvl4pPr>
            <a:lvl5pPr marL="1828595" indent="0">
              <a:buNone/>
              <a:defRPr sz="2000"/>
            </a:lvl5pPr>
            <a:lvl6pPr marL="2285744" indent="0">
              <a:buNone/>
              <a:defRPr sz="2000"/>
            </a:lvl6pPr>
            <a:lvl7pPr marL="2742893" indent="0">
              <a:buNone/>
              <a:defRPr sz="2000"/>
            </a:lvl7pPr>
            <a:lvl8pPr marL="3200041" indent="0">
              <a:buNone/>
              <a:defRPr sz="2000"/>
            </a:lvl8pPr>
            <a:lvl9pPr marL="365719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9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8" indent="0">
              <a:buNone/>
              <a:defRPr sz="1000"/>
            </a:lvl3pPr>
            <a:lvl4pPr marL="1371446" indent="0">
              <a:buNone/>
              <a:defRPr sz="900"/>
            </a:lvl4pPr>
            <a:lvl5pPr marL="1828595" indent="0">
              <a:buNone/>
              <a:defRPr sz="900"/>
            </a:lvl5pPr>
            <a:lvl6pPr marL="2285744" indent="0">
              <a:buNone/>
              <a:defRPr sz="900"/>
            </a:lvl6pPr>
            <a:lvl7pPr marL="2742893" indent="0">
              <a:buNone/>
              <a:defRPr sz="900"/>
            </a:lvl7pPr>
            <a:lvl8pPr marL="3200041" indent="0">
              <a:buNone/>
              <a:defRPr sz="900"/>
            </a:lvl8pPr>
            <a:lvl9pPr marL="365719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6EBC-6CB9-4FB0-8F09-84BC8C2121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ABEBA-BFD2-4EBF-86AE-AD7F0A269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236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54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1" y="1600201"/>
            <a:ext cx="89154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96EBC-6CB9-4FB0-8F09-84BC8C2121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ABEBA-BFD2-4EBF-86AE-AD7F0A269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60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2" indent="-342862" algn="l" defTabSz="9142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7" indent="-285718" algn="l" defTabSz="91429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2" indent="-228575" algn="l" defTabSz="91429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1" indent="-228575" algn="l" defTabSz="91429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9" indent="-228575" algn="l" defTabSz="91429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8" indent="-228575" algn="l" defTabSz="9142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7" indent="-228575" algn="l" defTabSz="9142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6" indent="-228575" algn="l" defTabSz="9142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4" indent="-228575" algn="l" defTabSz="9142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1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1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C20742-E90F-4D14-95C9-B61C29D28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69"/>
            <a:ext cx="9906000" cy="683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3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7"/>
            <a:ext cx="4599441" cy="6854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977"/>
            <a:ext cx="707137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986" y="1157657"/>
            <a:ext cx="314789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Unbounded SemiBold"/>
              </a:rPr>
              <a:t>МАШИНВЕСТ</a:t>
            </a:r>
            <a:r>
              <a:rPr lang="ru-RU" sz="2000" b="1" dirty="0">
                <a:solidFill>
                  <a:schemeClr val="bg1"/>
                </a:solidFill>
                <a:latin typeface="DIN"/>
              </a:rPr>
              <a:t> </a:t>
            </a:r>
          </a:p>
          <a:p>
            <a:endParaRPr lang="ru-RU" sz="2000" dirty="0">
              <a:solidFill>
                <a:schemeClr val="bg1"/>
              </a:solidFill>
              <a:latin typeface="DIN"/>
            </a:endParaRPr>
          </a:p>
          <a:p>
            <a:r>
              <a:rPr lang="ru-RU" sz="2000" dirty="0">
                <a:solidFill>
                  <a:schemeClr val="bg1"/>
                </a:solidFill>
                <a:latin typeface="DIN"/>
              </a:rPr>
              <a:t>это уникальный завод, он объединяет передовые наработки и идеи в области автоматизации, </a:t>
            </a:r>
          </a:p>
          <a:p>
            <a:r>
              <a:rPr lang="ru-RU" sz="2000" dirty="0">
                <a:solidFill>
                  <a:schemeClr val="bg1"/>
                </a:solidFill>
                <a:latin typeface="DIN"/>
              </a:rPr>
              <a:t>инновационные решения и десятилетний опыт в производстве грузоподъемной техники </a:t>
            </a:r>
          </a:p>
          <a:p>
            <a:r>
              <a:rPr lang="ru-RU" sz="2000" dirty="0">
                <a:solidFill>
                  <a:schemeClr val="bg1"/>
                </a:solidFill>
                <a:latin typeface="Unbounded Light" pitchFamily="2" charset="-52"/>
              </a:rPr>
              <a:t>	</a:t>
            </a:r>
          </a:p>
          <a:p>
            <a:endParaRPr lang="ru-RU" sz="2000" dirty="0">
              <a:solidFill>
                <a:schemeClr val="bg1"/>
              </a:solidFill>
              <a:latin typeface="Unbounded Light" pitchFamily="2" charset="-52"/>
            </a:endParaRPr>
          </a:p>
          <a:p>
            <a:endParaRPr lang="ru-RU" sz="2000" dirty="0">
              <a:solidFill>
                <a:schemeClr val="bg1"/>
              </a:solidFill>
              <a:latin typeface="Unbounded Light" pitchFamily="2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72" y="508680"/>
            <a:ext cx="9144" cy="58216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5025007" y="1157657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85000"/>
                  </a:schemeClr>
                </a:solidFill>
                <a:latin typeface="Unbounded SemiBold" pitchFamily="2" charset="-52"/>
              </a:rPr>
              <a:t>О КОМПАНИИ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2F4388-2BAC-4404-B038-92C24D34180D}"/>
              </a:ext>
            </a:extLst>
          </p:cNvPr>
          <p:cNvSpPr/>
          <p:nvPr/>
        </p:nvSpPr>
        <p:spPr>
          <a:xfrm>
            <a:off x="707137" y="6145706"/>
            <a:ext cx="22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https://mash-invest.ru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02A1B9E-F250-4AFE-BCDF-D7267FB67D20}"/>
              </a:ext>
            </a:extLst>
          </p:cNvPr>
          <p:cNvSpPr/>
          <p:nvPr/>
        </p:nvSpPr>
        <p:spPr>
          <a:xfrm>
            <a:off x="5025007" y="1809528"/>
            <a:ext cx="3311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DIN"/>
                <a:cs typeface="Times New Roman" panose="02020603050405020304" pitchFamily="18" charset="0"/>
              </a:rPr>
              <a:t>25 000 квадратных метров</a:t>
            </a:r>
          </a:p>
          <a:p>
            <a:r>
              <a:rPr lang="ru-RU" dirty="0">
                <a:latin typeface="DIN"/>
                <a:cs typeface="Times New Roman" panose="02020603050405020304" pitchFamily="18" charset="0"/>
              </a:rPr>
              <a:t>производственных площадей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05F64B5-204A-4097-9765-727BABE908EA}"/>
              </a:ext>
            </a:extLst>
          </p:cNvPr>
          <p:cNvSpPr/>
          <p:nvPr/>
        </p:nvSpPr>
        <p:spPr>
          <a:xfrm>
            <a:off x="5027108" y="2584510"/>
            <a:ext cx="4023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noProof="1">
                <a:latin typeface="DIN"/>
              </a:rPr>
              <a:t>140 профильных специалистов, имеющих высокую квалификацию и значительный стаж работы в области машиностроения</a:t>
            </a:r>
          </a:p>
          <a:p>
            <a:endParaRPr lang="ru-RU" noProof="1">
              <a:latin typeface="DIN"/>
            </a:endParaRPr>
          </a:p>
          <a:p>
            <a:r>
              <a:rPr lang="ru-RU" dirty="0"/>
              <a:t>Современные технологии и автоматизация производственных процессов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270F30-DBB2-4956-90B3-536708894294}"/>
              </a:ext>
            </a:extLst>
          </p:cNvPr>
          <p:cNvSpPr txBox="1"/>
          <p:nvPr/>
        </p:nvSpPr>
        <p:spPr>
          <a:xfrm>
            <a:off x="5005315" y="5021485"/>
            <a:ext cx="3631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Разработка технической документации</a:t>
            </a:r>
          </a:p>
          <a:p>
            <a:endParaRPr lang="ru-RU" dirty="0"/>
          </a:p>
          <a:p>
            <a:r>
              <a:rPr lang="ru-RU" dirty="0"/>
              <a:t>Система менеджмента качества</a:t>
            </a:r>
          </a:p>
        </p:txBody>
      </p:sp>
    </p:spTree>
    <p:extLst>
      <p:ext uri="{BB962C8B-B14F-4D97-AF65-F5344CB8AC3E}">
        <p14:creationId xmlns:p14="http://schemas.microsoft.com/office/powerpoint/2010/main" val="482269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7"/>
            <a:ext cx="4599441" cy="6854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120"/>
            <a:ext cx="713233" cy="365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6536" y="476672"/>
            <a:ext cx="202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Unbounded SemiBold" pitchFamily="2" charset="-52"/>
              </a:rPr>
              <a:t>ПРОЕКТИРОВАНИЕ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796"/>
            <a:ext cx="9906000" cy="41604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43940" y="1420757"/>
            <a:ext cx="456669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noProof="1">
                <a:solidFill>
                  <a:schemeClr val="bg1"/>
                </a:solidFill>
                <a:latin typeface="DIN"/>
              </a:rPr>
              <a:t>Используем лицензионное программное обеспечение Компас 3D и ANSYS Structural. </a:t>
            </a:r>
          </a:p>
          <a:p>
            <a:r>
              <a:rPr lang="ru-RU" sz="1700" noProof="1">
                <a:solidFill>
                  <a:schemeClr val="bg1"/>
                </a:solidFill>
                <a:latin typeface="DIN"/>
              </a:rPr>
              <a:t>Это позволяет: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noProof="1">
                <a:solidFill>
                  <a:schemeClr val="bg1"/>
                </a:solidFill>
                <a:latin typeface="DIN"/>
              </a:rPr>
              <a:t>производить конструкционный анализ на стадии проектирования с использованием метода конечных элементов,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noProof="1">
                <a:solidFill>
                  <a:schemeClr val="bg1"/>
                </a:solidFill>
                <a:latin typeface="DIN"/>
              </a:rPr>
              <a:t>подготовку математических моделей для реализации статических и динамических расчетов,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noProof="1">
                <a:solidFill>
                  <a:schemeClr val="bg1"/>
                </a:solidFill>
                <a:latin typeface="DIN"/>
              </a:rPr>
              <a:t>проверку на усталостную  прочность и оптимизацию конструкций,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noProof="1">
                <a:solidFill>
                  <a:schemeClr val="bg1"/>
                </a:solidFill>
                <a:latin typeface="DIN"/>
              </a:rPr>
              <a:t>прорисовку всех деталей и заготовок. </a:t>
            </a:r>
          </a:p>
          <a:p>
            <a:r>
              <a:rPr lang="ru-RU" sz="1700" noProof="1">
                <a:solidFill>
                  <a:schemeClr val="bg1"/>
                </a:solidFill>
                <a:latin typeface="DIN"/>
              </a:rPr>
              <a:t>Что в разы уменьшает сроки от начала проектирования до отгрузки готовой продукции  потребителю.</a:t>
            </a:r>
            <a:endParaRPr lang="ru-RU" sz="1700" dirty="0">
              <a:solidFill>
                <a:schemeClr val="bg1"/>
              </a:solidFill>
              <a:latin typeface="Unbounded Light" pitchFamily="2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3AEA54-8895-4650-BC7B-B04CFBCFB3D9}"/>
              </a:ext>
            </a:extLst>
          </p:cNvPr>
          <p:cNvSpPr/>
          <p:nvPr/>
        </p:nvSpPr>
        <p:spPr>
          <a:xfrm>
            <a:off x="7401272" y="6237312"/>
            <a:ext cx="22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ahnschrift SemiBold SemiConden" panose="020B0502040204020203" pitchFamily="34" charset="0"/>
              </a:rPr>
              <a:t>https://mash-invest.ru</a:t>
            </a:r>
          </a:p>
        </p:txBody>
      </p:sp>
      <p:pic>
        <p:nvPicPr>
          <p:cNvPr id="8" name="Рисунок 5">
            <a:extLst>
              <a:ext uri="{FF2B5EF4-FFF2-40B4-BE49-F238E27FC236}">
                <a16:creationId xmlns:a16="http://schemas.microsoft.com/office/drawing/2014/main" id="{E9DC7A00-AEF7-449B-B5D3-CE3FC5B55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828" y="1345694"/>
            <a:ext cx="4115172" cy="208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1BE3DA-DF07-4C2F-A60C-A44238BB8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828" y="3415109"/>
            <a:ext cx="4130724" cy="215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575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7"/>
            <a:ext cx="4599441" cy="6854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120"/>
            <a:ext cx="713233" cy="365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6536" y="476672"/>
            <a:ext cx="2673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Unbounded SemiBold" pitchFamily="2" charset="-52"/>
              </a:rPr>
              <a:t>ЭЛЕКТРООБОРУДОВАНИЕ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796"/>
            <a:ext cx="9906000" cy="41604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6576" y="1539156"/>
            <a:ext cx="50052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noProof="1">
                <a:solidFill>
                  <a:schemeClr val="bg1"/>
                </a:solidFill>
                <a:latin typeface="DIN"/>
              </a:rPr>
              <a:t>Краны изготавливаем с применением современного частотного управления электроприводами, что обуспечивает: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noProof="1">
                <a:solidFill>
                  <a:schemeClr val="bg1"/>
                </a:solidFill>
                <a:latin typeface="DIN"/>
              </a:rPr>
              <a:t>снижение энергопотребления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noProof="1">
                <a:solidFill>
                  <a:schemeClr val="bg1"/>
                </a:solidFill>
                <a:latin typeface="DIN"/>
              </a:rPr>
              <a:t>высокую точность и плавность позиционирования механизмов,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noProof="1">
                <a:solidFill>
                  <a:schemeClr val="bg1"/>
                </a:solidFill>
                <a:latin typeface="DIN"/>
              </a:rPr>
              <a:t>удобство в управлении,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noProof="1">
                <a:solidFill>
                  <a:schemeClr val="bg1"/>
                </a:solidFill>
                <a:latin typeface="DIN"/>
              </a:rPr>
              <a:t> высокую надежность работы электрооборудования и крана в целом. </a:t>
            </a:r>
          </a:p>
          <a:p>
            <a:endParaRPr lang="ru-RU" noProof="1">
              <a:solidFill>
                <a:schemeClr val="bg1"/>
              </a:solidFill>
              <a:latin typeface="DIN"/>
            </a:endParaRPr>
          </a:p>
          <a:p>
            <a:r>
              <a:rPr lang="ru-RU" noProof="1">
                <a:solidFill>
                  <a:schemeClr val="bg1"/>
                </a:solidFill>
                <a:latin typeface="DIN"/>
              </a:rPr>
              <a:t>Также выпускаются краны с релейно-контакторной, дроссельной, тиристорной схемами управления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3AEA54-8895-4650-BC7B-B04CFBCFB3D9}"/>
              </a:ext>
            </a:extLst>
          </p:cNvPr>
          <p:cNvSpPr/>
          <p:nvPr/>
        </p:nvSpPr>
        <p:spPr>
          <a:xfrm>
            <a:off x="7401272" y="6237312"/>
            <a:ext cx="22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ahnschrift SemiBold SemiConden" panose="020B0502040204020203" pitchFamily="34" charset="0"/>
              </a:rPr>
              <a:t>https://mash-invest.ru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614769-47CD-4EC7-9E9F-F3D9C485AF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56" y="1344183"/>
            <a:ext cx="4307943" cy="20848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23554F-20F6-4F29-80B9-3DE4B122E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057" y="3431663"/>
            <a:ext cx="4307943" cy="208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26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599" y="-32369"/>
            <a:ext cx="10353599" cy="6890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480" y="452168"/>
            <a:ext cx="3839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Unbounded SemiBold" pitchFamily="2" charset="-52"/>
              </a:rPr>
              <a:t>VR-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Unbounded SemiBold" pitchFamily="2" charset="-52"/>
              </a:rPr>
              <a:t>ТЕХНОЛОГИИ И АВТОМАТИЗАЦИЯ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599" y="620688"/>
            <a:ext cx="713233" cy="365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5851" y="1375498"/>
            <a:ext cx="338437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itchFamily="2" charset="-52"/>
                <a:cs typeface="Mongolian Baiti" pitchFamily="66" charset="0"/>
              </a:rPr>
              <a:t>Конструкция однобалочных кранов позволяет еще больше увеличить высоту подъема и уменьшить строительную высоту (габарит крана по высоте), а вместе</a:t>
            </a:r>
            <a:r>
              <a:rPr lang="en-US" sz="1400" dirty="0">
                <a:latin typeface="Montserrat" pitchFamily="2" charset="-52"/>
                <a:cs typeface="Mongolian Baiti" pitchFamily="66" charset="0"/>
              </a:rPr>
              <a:t> </a:t>
            </a:r>
            <a:r>
              <a:rPr lang="ru-RU" sz="1400" dirty="0">
                <a:latin typeface="Montserrat" pitchFamily="2" charset="-52"/>
                <a:cs typeface="Mongolian Baiti" pitchFamily="66" charset="0"/>
              </a:rPr>
              <a:t>с уменьшенной собственной массой крана, следовательно и меньшим давлением кранового колеса на подкрановый рельс, позволяет уменьшить высоту вновь строящихся зданий (сооружений) и использовать при строительстве более «легкие» металлические конструкции подкранового пути и несущих опор зданий (сооружений). </a:t>
            </a:r>
          </a:p>
          <a:p>
            <a:pPr algn="just"/>
            <a:endParaRPr lang="ru-RU" sz="1100" dirty="0">
              <a:latin typeface="Montserrat" pitchFamily="2" charset="-52"/>
              <a:cs typeface="Mongolian Baiti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7974" y="2276872"/>
            <a:ext cx="45194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DIN"/>
              </a:rPr>
              <a:t>Круглосуточный мониторинг работы оборудования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DI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DIN"/>
              </a:rPr>
              <a:t>Защита от столкновения в нескольких ярусах и с напольным оборудованием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721826-177F-4073-9B00-199E241B3A1A}"/>
              </a:ext>
            </a:extLst>
          </p:cNvPr>
          <p:cNvSpPr/>
          <p:nvPr/>
        </p:nvSpPr>
        <p:spPr>
          <a:xfrm>
            <a:off x="7545288" y="114787"/>
            <a:ext cx="22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https://mash-invest.ru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7895854-9376-47B6-BBB8-D292CD9A991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9430" y="4973663"/>
            <a:ext cx="3816569" cy="18745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FC25BF-E265-4BC6-B948-079D7969C2B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47600" y="5016720"/>
            <a:ext cx="3816569" cy="1841280"/>
          </a:xfrm>
          <a:prstGeom prst="rect">
            <a:avLst/>
          </a:prstGeom>
        </p:spPr>
      </p:pic>
      <p:pic>
        <p:nvPicPr>
          <p:cNvPr id="15" name="Объект 6">
            <a:extLst>
              <a:ext uri="{FF2B5EF4-FFF2-40B4-BE49-F238E27FC236}">
                <a16:creationId xmlns:a16="http://schemas.microsoft.com/office/drawing/2014/main" id="{649397B8-5E85-4FB8-9AFE-AEBFB9DDB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7356" y="4973663"/>
            <a:ext cx="3102915" cy="19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67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7"/>
            <a:ext cx="4599441" cy="6854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120"/>
            <a:ext cx="713233" cy="365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6536" y="476672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Unbounded SemiBold" pitchFamily="2" charset="-52"/>
              </a:rPr>
              <a:t>ПРОДУКЦИЯ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796"/>
            <a:ext cx="9906000" cy="41604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2560" y="1348796"/>
            <a:ext cx="5472608" cy="4116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DIN"/>
              </a:rPr>
              <a:t>Краны мостовые до 550 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DIN"/>
              </a:rPr>
              <a:t>Краны козловые и полукозловые до 200 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DIN"/>
              </a:rPr>
              <a:t>Краны-перегружатели и портальные краны до 550 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DIN"/>
              </a:rPr>
              <a:t>Краны-манипуляторы и краны консольные до 20 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DIN"/>
              </a:rPr>
              <a:t>Краны контейнерные до 45 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bg1"/>
                </a:solidFill>
                <a:latin typeface="DIN"/>
              </a:rPr>
              <a:t>Кантователи</a:t>
            </a:r>
            <a:r>
              <a:rPr lang="ru-RU" sz="1600" dirty="0">
                <a:solidFill>
                  <a:schemeClr val="bg1"/>
                </a:solidFill>
                <a:latin typeface="DIN"/>
              </a:rPr>
              <a:t> до 200 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DIN"/>
              </a:rPr>
              <a:t>Рельсовые тележки до 80 т и </a:t>
            </a:r>
            <a:r>
              <a:rPr lang="ru-RU" sz="1600" dirty="0" err="1">
                <a:solidFill>
                  <a:schemeClr val="bg1"/>
                </a:solidFill>
                <a:latin typeface="DIN"/>
              </a:rPr>
              <a:t>электротележки</a:t>
            </a:r>
            <a:r>
              <a:rPr lang="ru-RU" sz="1600" dirty="0">
                <a:solidFill>
                  <a:schemeClr val="bg1"/>
                </a:solidFill>
                <a:latin typeface="DIN"/>
              </a:rPr>
              <a:t> до 200 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DIN"/>
              </a:rPr>
              <a:t>Тали до 20 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DIN"/>
              </a:rPr>
              <a:t>Перегрузочные агрегаты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DIN"/>
              </a:rPr>
              <a:t>Грузозахватные приспособления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DIN"/>
              </a:rPr>
              <a:t>Металлоконструкции</a:t>
            </a:r>
            <a:endParaRPr lang="ru-RU" sz="1600" dirty="0">
              <a:solidFill>
                <a:schemeClr val="bg1"/>
              </a:solidFill>
              <a:latin typeface="Unbounded Light" pitchFamily="2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3AEA54-8895-4650-BC7B-B04CFBCFB3D9}"/>
              </a:ext>
            </a:extLst>
          </p:cNvPr>
          <p:cNvSpPr/>
          <p:nvPr/>
        </p:nvSpPr>
        <p:spPr>
          <a:xfrm>
            <a:off x="7401272" y="6237312"/>
            <a:ext cx="22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ahnschrift SemiBold SemiConden" panose="020B0502040204020203" pitchFamily="34" charset="0"/>
              </a:rPr>
              <a:t>https://mash-invest.ru</a:t>
            </a:r>
          </a:p>
        </p:txBody>
      </p:sp>
    </p:spTree>
    <p:extLst>
      <p:ext uri="{BB962C8B-B14F-4D97-AF65-F5344CB8AC3E}">
        <p14:creationId xmlns:p14="http://schemas.microsoft.com/office/powerpoint/2010/main" val="71901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599" y="-32369"/>
            <a:ext cx="10353599" cy="6890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480" y="452168"/>
            <a:ext cx="35942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Unbounded SemiBold" pitchFamily="2" charset="-52"/>
              </a:rPr>
              <a:t>ОДНОБАЛОЧНЫЙ 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Unbounded SemiBold" pitchFamily="2" charset="-52"/>
              </a:rPr>
              <a:t>КРАН С  КОНСОЛЬНОЙ 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Unbounded SemiBold" pitchFamily="2" charset="-52"/>
              </a:rPr>
              <a:t>ТЕЛЕЖКОЙ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599" y="620688"/>
            <a:ext cx="713233" cy="365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5851" y="1375498"/>
            <a:ext cx="338437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itchFamily="2" charset="-52"/>
                <a:cs typeface="Mongolian Baiti" pitchFamily="66" charset="0"/>
              </a:rPr>
              <a:t>Конструкция однобалочных кранов позволяет еще больше увеличить высоту подъема и уменьшить строительную высоту (габарит крана по высоте), а вместе</a:t>
            </a:r>
            <a:r>
              <a:rPr lang="en-US" sz="1400" dirty="0">
                <a:latin typeface="Montserrat" pitchFamily="2" charset="-52"/>
                <a:cs typeface="Mongolian Baiti" pitchFamily="66" charset="0"/>
              </a:rPr>
              <a:t> </a:t>
            </a:r>
            <a:r>
              <a:rPr lang="ru-RU" sz="1400" dirty="0">
                <a:latin typeface="Montserrat" pitchFamily="2" charset="-52"/>
                <a:cs typeface="Mongolian Baiti" pitchFamily="66" charset="0"/>
              </a:rPr>
              <a:t>с уменьшенной собственной массой крана, следовательно и меньшим давлением кранового колеса на подкрановый рельс, позволяет уменьшить высоту вновь строящихся зданий (сооружений) и использовать при строительстве более «легкие» металлические конструкции подкранового пути и несущих опор зданий (сооружений). </a:t>
            </a:r>
          </a:p>
          <a:p>
            <a:pPr algn="just"/>
            <a:endParaRPr lang="ru-RU" sz="1100" dirty="0">
              <a:latin typeface="Montserrat" pitchFamily="2" charset="-52"/>
              <a:cs typeface="Mongolian Baiti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7974" y="2062013"/>
            <a:ext cx="374441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Montserrat" pitchFamily="2" charset="-52"/>
                <a:cs typeface="Mongolian Baiti" pitchFamily="66" charset="0"/>
              </a:rPr>
              <a:t>В модернизации кранового парка пред</a:t>
            </a:r>
            <a:r>
              <a:rPr lang="en-US" sz="1400" dirty="0">
                <a:latin typeface="Montserrat" pitchFamily="2" charset="-52"/>
                <a:cs typeface="Mongolian Baiti" pitchFamily="66" charset="0"/>
              </a:rPr>
              <a:t>-</a:t>
            </a:r>
            <a:r>
              <a:rPr lang="ru-RU" sz="1400" dirty="0">
                <a:latin typeface="Montserrat" pitchFamily="2" charset="-52"/>
                <a:cs typeface="Mongolian Baiti" pitchFamily="66" charset="0"/>
              </a:rPr>
              <a:t>приятий важное значение имеет собственный вес крана и его грузоподъемность. К примеру, при замене реконструкции, модернизации</a:t>
            </a:r>
            <a:r>
              <a:rPr lang="en-US" sz="1400" dirty="0">
                <a:latin typeface="Montserrat" pitchFamily="2" charset="-52"/>
                <a:cs typeface="Mongolian Baiti" pitchFamily="66" charset="0"/>
              </a:rPr>
              <a:t> </a:t>
            </a:r>
            <a:r>
              <a:rPr lang="ru-RU" sz="1400" dirty="0">
                <a:latin typeface="Montserrat" pitchFamily="2" charset="-52"/>
                <a:cs typeface="Mongolian Baiti" pitchFamily="66" charset="0"/>
              </a:rPr>
              <a:t>устаревшего двухбалочного крана г/п. 20т. пролетом 22,5м. применима конструкция однобалочного крана с консольной грузовой тележкой. При этом кран уже может иметь грузоподъемность 25-30т. при равных нагрузках на подкрановое колесо</a:t>
            </a:r>
            <a:r>
              <a:rPr lang="en-US" sz="1400" dirty="0">
                <a:latin typeface="Montserrat" pitchFamily="2" charset="-52"/>
                <a:cs typeface="Mongolian Baiti" pitchFamily="66" charset="0"/>
              </a:rPr>
              <a:t> </a:t>
            </a:r>
            <a:r>
              <a:rPr lang="ru-RU" sz="1400" dirty="0">
                <a:latin typeface="Montserrat" pitchFamily="2" charset="-52"/>
                <a:cs typeface="Mongolian Baiti" pitchFamily="66" charset="0"/>
              </a:rPr>
              <a:t>и строение в целом.</a:t>
            </a:r>
          </a:p>
          <a:p>
            <a:pPr algn="just"/>
            <a:r>
              <a:rPr lang="ru-RU" sz="1100" dirty="0">
                <a:latin typeface="Montserrat" pitchFamily="2" charset="-52"/>
                <a:cs typeface="Mongolian Baiti" pitchFamily="66" charset="0"/>
              </a:rPr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721826-177F-4073-9B00-199E241B3A1A}"/>
              </a:ext>
            </a:extLst>
          </p:cNvPr>
          <p:cNvSpPr/>
          <p:nvPr/>
        </p:nvSpPr>
        <p:spPr>
          <a:xfrm>
            <a:off x="7545288" y="114787"/>
            <a:ext cx="22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https://mash-invest.ru</a:t>
            </a:r>
          </a:p>
        </p:txBody>
      </p:sp>
      <p:pic>
        <p:nvPicPr>
          <p:cNvPr id="11" name="Рисунок 4" descr="E:\КОМПЛЕКТАЦИЯ\КРАНОВЫЕ ФИРМЫ\VOITH-Krananlage\011.jpg">
            <a:extLst>
              <a:ext uri="{FF2B5EF4-FFF2-40B4-BE49-F238E27FC236}">
                <a16:creationId xmlns:a16="http://schemas.microsoft.com/office/drawing/2014/main" id="{ED653B57-4DDD-4B2F-93E4-538022B5E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52" y="4744646"/>
            <a:ext cx="3384376" cy="21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">
            <a:extLst>
              <a:ext uri="{FF2B5EF4-FFF2-40B4-BE49-F238E27FC236}">
                <a16:creationId xmlns:a16="http://schemas.microsoft.com/office/drawing/2014/main" id="{31B9FE06-5D27-4CC2-BC10-9AB69C567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094" y="4766283"/>
            <a:ext cx="3052672" cy="211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2">
            <a:extLst>
              <a:ext uri="{FF2B5EF4-FFF2-40B4-BE49-F238E27FC236}">
                <a16:creationId xmlns:a16="http://schemas.microsoft.com/office/drawing/2014/main" id="{4F57A68A-E4A4-43DB-BD3F-08B331521C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066" y="4733687"/>
            <a:ext cx="3185817" cy="21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605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6536" y="476672"/>
            <a:ext cx="244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Unbounded SemiBold" pitchFamily="2" charset="-52"/>
              </a:rPr>
              <a:t>СОДЕРЖАНИЕ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977"/>
            <a:ext cx="707137" cy="457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58698" cy="68851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0984" y="629072"/>
            <a:ext cx="1295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Unbounded SemiBold" pitchFamily="2" charset="-52"/>
              </a:rPr>
              <a:t>ПАРТНЕРЫ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2" y="799377"/>
            <a:ext cx="707137" cy="457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8544" y="1412776"/>
            <a:ext cx="33843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DIN"/>
              </a:rPr>
              <a:t>ГК «РОСАТОМ»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DIN"/>
              </a:rPr>
              <a:t>ПАО «</a:t>
            </a:r>
            <a:r>
              <a:rPr lang="ru-RU">
                <a:solidFill>
                  <a:schemeClr val="bg1"/>
                </a:solidFill>
                <a:latin typeface="DIN"/>
              </a:rPr>
              <a:t>НЛМК»</a:t>
            </a:r>
            <a:endParaRPr lang="ru-RU" dirty="0">
              <a:solidFill>
                <a:schemeClr val="bg1"/>
              </a:solidFill>
              <a:latin typeface="DIN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DIN"/>
              </a:rPr>
              <a:t>ПАО «ММК»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DIN"/>
              </a:rPr>
              <a:t>ПАО «ЛУКОЙЛ»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DIN"/>
              </a:rPr>
              <a:t>АО «Концерн Росэнергоатом»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DIN"/>
              </a:rPr>
              <a:t>АО «Уральская Сталь»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DIN"/>
              </a:rPr>
              <a:t>АО «ХК «</a:t>
            </a:r>
            <a:r>
              <a:rPr lang="ru-RU" dirty="0" err="1">
                <a:solidFill>
                  <a:schemeClr val="bg1"/>
                </a:solidFill>
                <a:latin typeface="DIN"/>
              </a:rPr>
              <a:t>Металлоинвест</a:t>
            </a:r>
            <a:r>
              <a:rPr lang="ru-RU" dirty="0">
                <a:solidFill>
                  <a:schemeClr val="bg1"/>
                </a:solidFill>
                <a:latin typeface="DIN"/>
              </a:rPr>
              <a:t>»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DIN"/>
              </a:rPr>
              <a:t>Группа компаний ЕВРАЗ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DIN"/>
              </a:rPr>
              <a:t>ПАО «Северсталь»</a:t>
            </a:r>
            <a:endParaRPr lang="ru-RU" dirty="0">
              <a:solidFill>
                <a:schemeClr val="bg1"/>
              </a:solidFill>
              <a:latin typeface="DIN"/>
              <a:cs typeface="Mongolian Baiti" pitchFamily="66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DIN"/>
                <a:cs typeface="Mongolian Baiti" pitchFamily="66" charset="0"/>
              </a:rPr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2C4511-BF3B-422B-B99F-DE9C7677D5BC}"/>
              </a:ext>
            </a:extLst>
          </p:cNvPr>
          <p:cNvSpPr/>
          <p:nvPr/>
        </p:nvSpPr>
        <p:spPr>
          <a:xfrm>
            <a:off x="331473" y="6228928"/>
            <a:ext cx="22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https://mash-invest.ru</a:t>
            </a:r>
          </a:p>
        </p:txBody>
      </p:sp>
    </p:spTree>
    <p:extLst>
      <p:ext uri="{BB962C8B-B14F-4D97-AF65-F5344CB8AC3E}">
        <p14:creationId xmlns:p14="http://schemas.microsoft.com/office/powerpoint/2010/main" val="2857359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4"/>
            <a:ext cx="9906000" cy="6877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1057" y="2358172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Unbounded SemiBold" pitchFamily="2" charset="-52"/>
              </a:rPr>
              <a:t>КОНТАКТЫ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8584" y="3140968"/>
            <a:ext cx="3384376" cy="158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100" b="1" dirty="0">
                <a:latin typeface="Montserrat" pitchFamily="2" charset="-52"/>
                <a:cs typeface="Mongolian Baiti" pitchFamily="66" charset="0"/>
              </a:rPr>
              <a:t>301767, Тульская область</a:t>
            </a:r>
          </a:p>
          <a:p>
            <a:pPr algn="just">
              <a:lnSpc>
                <a:spcPct val="150000"/>
              </a:lnSpc>
            </a:pPr>
            <a:r>
              <a:rPr lang="ru-RU" sz="1100" b="1" dirty="0">
                <a:latin typeface="Montserrat" pitchFamily="2" charset="-52"/>
                <a:cs typeface="Mongolian Baiti" pitchFamily="66" charset="0"/>
              </a:rPr>
              <a:t>г. Донской, ул. Октябрьская 105</a:t>
            </a:r>
          </a:p>
          <a:p>
            <a:pPr algn="just">
              <a:lnSpc>
                <a:spcPct val="150000"/>
              </a:lnSpc>
            </a:pPr>
            <a:r>
              <a:rPr lang="ru-RU" sz="1100" b="1" dirty="0">
                <a:latin typeface="Montserrat" pitchFamily="2" charset="-52"/>
                <a:cs typeface="Mongolian Baiti" pitchFamily="66" charset="0"/>
              </a:rPr>
              <a:t>+7 (48746) 5-04-72</a:t>
            </a:r>
          </a:p>
          <a:p>
            <a:pPr algn="just">
              <a:lnSpc>
                <a:spcPct val="150000"/>
              </a:lnSpc>
            </a:pPr>
            <a:r>
              <a:rPr lang="ru-RU" sz="1100" b="1" dirty="0">
                <a:latin typeface="Montserrat" pitchFamily="2" charset="-52"/>
                <a:cs typeface="Mongolian Baiti" pitchFamily="66" charset="0"/>
              </a:rPr>
              <a:t>info@donkran.ru</a:t>
            </a:r>
          </a:p>
          <a:p>
            <a:pPr algn="just">
              <a:lnSpc>
                <a:spcPct val="150000"/>
              </a:lnSpc>
            </a:pPr>
            <a:endParaRPr lang="ru-RU" sz="1100" b="1" dirty="0">
              <a:latin typeface="Montserrat" pitchFamily="2" charset="-52"/>
              <a:cs typeface="Mongolian Baiti" pitchFamily="66" charset="0"/>
            </a:endParaRPr>
          </a:p>
          <a:p>
            <a:pPr algn="just">
              <a:lnSpc>
                <a:spcPct val="150000"/>
              </a:lnSpc>
            </a:pPr>
            <a:endParaRPr lang="ru-RU" sz="1100" b="1" dirty="0">
              <a:latin typeface="Montserrat" pitchFamily="2" charset="-52"/>
              <a:cs typeface="Mongolian Baiti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25208" y="3140968"/>
            <a:ext cx="3384376" cy="107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100" b="1" dirty="0">
                <a:latin typeface="Montserrat" pitchFamily="2" charset="-52"/>
                <a:cs typeface="Mongolian Baiti" pitchFamily="66" charset="0"/>
              </a:rPr>
              <a:t>Директор по маркетингу и сбыту </a:t>
            </a:r>
          </a:p>
          <a:p>
            <a:pPr algn="just">
              <a:lnSpc>
                <a:spcPct val="150000"/>
              </a:lnSpc>
            </a:pPr>
            <a:r>
              <a:rPr lang="ru-RU" sz="1100" b="1" dirty="0">
                <a:latin typeface="Montserrat" pitchFamily="2" charset="-52"/>
                <a:cs typeface="Mongolian Baiti" pitchFamily="66" charset="0"/>
              </a:rPr>
              <a:t>Боев Максим Викторович</a:t>
            </a:r>
          </a:p>
          <a:p>
            <a:pPr algn="just">
              <a:lnSpc>
                <a:spcPct val="150000"/>
              </a:lnSpc>
            </a:pPr>
            <a:r>
              <a:rPr lang="ru-RU" sz="1100" b="1" dirty="0">
                <a:latin typeface="Montserrat" pitchFamily="2" charset="-52"/>
                <a:cs typeface="Mongolian Baiti" pitchFamily="66" charset="0"/>
              </a:rPr>
              <a:t>тел.: +7 (903) 843-18-60</a:t>
            </a:r>
          </a:p>
          <a:p>
            <a:pPr algn="just">
              <a:lnSpc>
                <a:spcPct val="150000"/>
              </a:lnSpc>
            </a:pPr>
            <a:r>
              <a:rPr lang="ru-RU" sz="1100" b="1" dirty="0">
                <a:latin typeface="Montserrat" pitchFamily="2" charset="-52"/>
                <a:cs typeface="Mongolian Baiti" pitchFamily="66" charset="0"/>
              </a:rPr>
              <a:t>е-</a:t>
            </a:r>
            <a:r>
              <a:rPr lang="ru-RU" sz="1100" b="1" dirty="0" err="1">
                <a:latin typeface="Montserrat" pitchFamily="2" charset="-52"/>
                <a:cs typeface="Mongolian Baiti" pitchFamily="66" charset="0"/>
              </a:rPr>
              <a:t>mail</a:t>
            </a:r>
            <a:r>
              <a:rPr lang="ru-RU" sz="1100" b="1" dirty="0">
                <a:latin typeface="Montserrat" pitchFamily="2" charset="-52"/>
                <a:cs typeface="Mongolian Baiti" pitchFamily="66" charset="0"/>
              </a:rPr>
              <a:t>:  boev@donkran.ru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26B5CC-19FD-4897-9BC3-FE32CCB82547}"/>
              </a:ext>
            </a:extLst>
          </p:cNvPr>
          <p:cNvSpPr/>
          <p:nvPr/>
        </p:nvSpPr>
        <p:spPr>
          <a:xfrm>
            <a:off x="7285424" y="6309320"/>
            <a:ext cx="22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Bahnschrift SemiBold SemiConden" panose="020B0502040204020203" pitchFamily="34" charset="0"/>
              </a:rPr>
              <a:t>https://mash-invest.ru</a:t>
            </a:r>
          </a:p>
        </p:txBody>
      </p:sp>
    </p:spTree>
    <p:extLst>
      <p:ext uri="{BB962C8B-B14F-4D97-AF65-F5344CB8AC3E}">
        <p14:creationId xmlns:p14="http://schemas.microsoft.com/office/powerpoint/2010/main" val="9541607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5728</TotalTime>
  <Words>573</Words>
  <Application>Microsoft Office PowerPoint</Application>
  <PresentationFormat>Лист A4 (210x297 мм)</PresentationFormat>
  <Paragraphs>82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DIN</vt:lpstr>
      <vt:lpstr>Montserrat</vt:lpstr>
      <vt:lpstr>Unbounded Light</vt:lpstr>
      <vt:lpstr>Unbounded SemiBold</vt:lpstr>
      <vt:lpstr>Arial</vt:lpstr>
      <vt:lpstr>Bahnschrift SemiBold SemiConden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Kate</dc:creator>
  <cp:lastModifiedBy>Heyro Svetlana</cp:lastModifiedBy>
  <cp:revision>15</cp:revision>
  <dcterms:created xsi:type="dcterms:W3CDTF">2025-02-03T10:50:29Z</dcterms:created>
  <dcterms:modified xsi:type="dcterms:W3CDTF">2025-08-21T08:47:13Z</dcterms:modified>
</cp:coreProperties>
</file>